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4"/>
  </p:notesMasterIdLst>
  <p:handoutMasterIdLst>
    <p:handoutMasterId r:id="rId25"/>
  </p:handoutMasterIdLst>
  <p:sldIdLst>
    <p:sldId id="256" r:id="rId2"/>
    <p:sldId id="263" r:id="rId3"/>
    <p:sldId id="257" r:id="rId4"/>
    <p:sldId id="261" r:id="rId5"/>
    <p:sldId id="259" r:id="rId6"/>
    <p:sldId id="264" r:id="rId7"/>
    <p:sldId id="265" r:id="rId8"/>
    <p:sldId id="266" r:id="rId9"/>
    <p:sldId id="268" r:id="rId10"/>
    <p:sldId id="267" r:id="rId11"/>
    <p:sldId id="269" r:id="rId12"/>
    <p:sldId id="262" r:id="rId13"/>
    <p:sldId id="276" r:id="rId14"/>
    <p:sldId id="270" r:id="rId15"/>
    <p:sldId id="271" r:id="rId16"/>
    <p:sldId id="277" r:id="rId17"/>
    <p:sldId id="272" r:id="rId18"/>
    <p:sldId id="273" r:id="rId19"/>
    <p:sldId id="278" r:id="rId20"/>
    <p:sldId id="274" r:id="rId21"/>
    <p:sldId id="275" r:id="rId22"/>
    <p:sldId id="279" r:id="rId23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B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88" autoAdjust="0"/>
    <p:restoredTop sz="79151" autoAdjust="0"/>
  </p:normalViewPr>
  <p:slideViewPr>
    <p:cSldViewPr snapToGrid="0">
      <p:cViewPr varScale="1">
        <p:scale>
          <a:sx n="57" d="100"/>
          <a:sy n="57" d="100"/>
        </p:scale>
        <p:origin x="198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959793-C462-4686-B76B-1A03704B762C}" type="datetimeFigureOut">
              <a:rPr lang="es-ES" smtClean="0"/>
              <a:t>18/09/2016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AA38B1-4A67-41BB-B4D1-9C27F251D4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80216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3B3499-9DCD-4AEB-AE0E-C9EE743DC7E5}" type="datetimeFigureOut">
              <a:rPr lang="es-ES" smtClean="0"/>
              <a:t>18/09/2016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7BB615-D974-40BA-A519-CF5C0E76F4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09353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UAV=</a:t>
            </a:r>
            <a:r>
              <a:rPr lang="es-ES" dirty="0" err="1"/>
              <a:t>Unmanned</a:t>
            </a:r>
            <a:r>
              <a:rPr lang="es-ES" dirty="0"/>
              <a:t> </a:t>
            </a:r>
            <a:r>
              <a:rPr lang="es-ES" dirty="0" err="1"/>
              <a:t>Aerial</a:t>
            </a:r>
            <a:r>
              <a:rPr lang="es-ES" dirty="0"/>
              <a:t> </a:t>
            </a:r>
            <a:r>
              <a:rPr lang="es-ES" dirty="0" err="1"/>
              <a:t>Vehicle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5816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Result</a:t>
            </a:r>
            <a:r>
              <a:rPr lang="es-ES" baseline="0" dirty="0"/>
              <a:t>: a </a:t>
            </a:r>
            <a:r>
              <a:rPr lang="es-ES" baseline="0" dirty="0" err="1"/>
              <a:t>system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reliable</a:t>
            </a:r>
            <a:r>
              <a:rPr lang="es-ES" baseline="0" dirty="0"/>
              <a:t>, modular, </a:t>
            </a:r>
            <a:r>
              <a:rPr lang="es-ES" baseline="0" dirty="0" err="1"/>
              <a:t>expandable</a:t>
            </a:r>
            <a:r>
              <a:rPr lang="es-ES" baseline="0" dirty="0"/>
              <a:t> and </a:t>
            </a:r>
            <a:r>
              <a:rPr lang="es-ES" b="1" baseline="0" dirty="0"/>
              <a:t>open</a:t>
            </a:r>
          </a:p>
          <a:p>
            <a:r>
              <a:rPr lang="es-ES" b="0" baseline="0" dirty="0"/>
              <a:t>Open </a:t>
            </a:r>
            <a:r>
              <a:rPr lang="es-ES" b="0" baseline="0" dirty="0" err="1"/>
              <a:t>is</a:t>
            </a:r>
            <a:r>
              <a:rPr lang="es-ES" b="0" baseline="0" dirty="0"/>
              <a:t> a </a:t>
            </a:r>
            <a:r>
              <a:rPr lang="es-ES" b="0" baseline="0" dirty="0" err="1"/>
              <a:t>important</a:t>
            </a:r>
            <a:r>
              <a:rPr lang="es-ES" b="0" baseline="0" dirty="0"/>
              <a:t> </a:t>
            </a:r>
            <a:r>
              <a:rPr lang="es-ES" b="0" baseline="0" dirty="0" err="1"/>
              <a:t>property</a:t>
            </a:r>
            <a:r>
              <a:rPr lang="es-ES" b="0" baseline="0" dirty="0"/>
              <a:t> </a:t>
            </a:r>
            <a:r>
              <a:rPr lang="es-ES" b="0" baseline="0" dirty="0" err="1"/>
              <a:t>since</a:t>
            </a:r>
            <a:r>
              <a:rPr lang="es-ES" b="0" baseline="0" dirty="0"/>
              <a:t> </a:t>
            </a:r>
            <a:r>
              <a:rPr lang="es-ES" b="0" baseline="0" dirty="0" err="1"/>
              <a:t>it</a:t>
            </a:r>
            <a:r>
              <a:rPr lang="es-ES" b="0" baseline="0" dirty="0"/>
              <a:t> </a:t>
            </a:r>
            <a:r>
              <a:rPr lang="es-ES" b="0" baseline="0" dirty="0" err="1"/>
              <a:t>allows</a:t>
            </a:r>
            <a:r>
              <a:rPr lang="es-ES" b="0" baseline="0" dirty="0"/>
              <a:t> </a:t>
            </a:r>
            <a:r>
              <a:rPr lang="es-ES" b="0" baseline="0" dirty="0" err="1"/>
              <a:t>future</a:t>
            </a:r>
            <a:r>
              <a:rPr lang="es-ES" b="0" baseline="0" dirty="0"/>
              <a:t> </a:t>
            </a:r>
            <a:r>
              <a:rPr lang="es-ES" b="0" baseline="0" dirty="0" err="1"/>
              <a:t>research</a:t>
            </a:r>
            <a:r>
              <a:rPr lang="es-ES" b="0" baseline="0" dirty="0"/>
              <a:t> and </a:t>
            </a:r>
            <a:r>
              <a:rPr lang="es-ES" b="0" baseline="0" dirty="0" err="1"/>
              <a:t>improvements</a:t>
            </a:r>
            <a:endParaRPr lang="es-ES" b="0" baseline="0" dirty="0"/>
          </a:p>
          <a:p>
            <a:r>
              <a:rPr lang="es-ES" b="0" baseline="0" dirty="0" err="1"/>
              <a:t>It</a:t>
            </a:r>
            <a:r>
              <a:rPr lang="es-ES" b="0" baseline="0" dirty="0"/>
              <a:t> </a:t>
            </a:r>
            <a:r>
              <a:rPr lang="es-ES" b="0" baseline="0" dirty="0" err="1"/>
              <a:t>constitutes</a:t>
            </a:r>
            <a:r>
              <a:rPr lang="es-ES" b="0" baseline="0" dirty="0"/>
              <a:t> a base </a:t>
            </a:r>
            <a:r>
              <a:rPr lang="es-ES" b="0" baseline="0" dirty="0" err="1"/>
              <a:t>on</a:t>
            </a:r>
            <a:r>
              <a:rPr lang="es-ES" b="0" baseline="0" dirty="0"/>
              <a:t> </a:t>
            </a:r>
            <a:r>
              <a:rPr lang="es-ES" b="0" baseline="0" dirty="0" err="1"/>
              <a:t>which</a:t>
            </a:r>
            <a:r>
              <a:rPr lang="es-ES" b="0" baseline="0" dirty="0"/>
              <a:t> </a:t>
            </a:r>
            <a:r>
              <a:rPr lang="es-ES" b="0" baseline="0" dirty="0" err="1"/>
              <a:t>technology</a:t>
            </a:r>
            <a:r>
              <a:rPr lang="es-ES" b="0" baseline="0" dirty="0"/>
              <a:t> can be </a:t>
            </a:r>
            <a:r>
              <a:rPr lang="es-ES" b="0" baseline="0" dirty="0" err="1"/>
              <a:t>further</a:t>
            </a:r>
            <a:r>
              <a:rPr lang="es-ES" b="0" baseline="0" dirty="0"/>
              <a:t> </a:t>
            </a:r>
            <a:r>
              <a:rPr lang="es-ES" b="0" baseline="0" dirty="0" err="1"/>
              <a:t>developed</a:t>
            </a:r>
            <a:r>
              <a:rPr lang="es-ES" b="0" baseline="0" dirty="0"/>
              <a:t> and </a:t>
            </a:r>
            <a:r>
              <a:rPr lang="es-ES" b="0" baseline="0" dirty="0" err="1"/>
              <a:t>fitted</a:t>
            </a:r>
            <a:r>
              <a:rPr lang="es-ES" b="0" baseline="0" dirty="0"/>
              <a:t> to </a:t>
            </a:r>
            <a:r>
              <a:rPr lang="es-ES" b="0" baseline="0" dirty="0" err="1"/>
              <a:t>any</a:t>
            </a:r>
            <a:r>
              <a:rPr lang="es-ES" b="0" baseline="0" dirty="0"/>
              <a:t> </a:t>
            </a:r>
            <a:r>
              <a:rPr lang="es-ES" b="0" baseline="0" dirty="0" err="1"/>
              <a:t>specific</a:t>
            </a:r>
            <a:r>
              <a:rPr lang="es-ES" b="0" baseline="0" dirty="0"/>
              <a:t> </a:t>
            </a:r>
            <a:r>
              <a:rPr lang="es-ES" b="0" baseline="0" dirty="0" err="1"/>
              <a:t>need</a:t>
            </a:r>
            <a:endParaRPr lang="es-ES" b="0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3505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06642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70472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94444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4919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72889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52298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82676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65193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6181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First</a:t>
            </a:r>
            <a:r>
              <a:rPr lang="es-ES" baseline="0" dirty="0"/>
              <a:t> of </a:t>
            </a:r>
            <a:r>
              <a:rPr lang="es-ES" baseline="0" dirty="0" err="1"/>
              <a:t>all</a:t>
            </a:r>
            <a:r>
              <a:rPr lang="es-ES" baseline="0" dirty="0"/>
              <a:t>, </a:t>
            </a:r>
            <a:r>
              <a:rPr lang="es-ES" baseline="0" dirty="0" err="1"/>
              <a:t>why</a:t>
            </a:r>
            <a:r>
              <a:rPr lang="es-ES" baseline="0" dirty="0"/>
              <a:t> am I </a:t>
            </a:r>
            <a:r>
              <a:rPr lang="es-ES" baseline="0" dirty="0" err="1"/>
              <a:t>doing</a:t>
            </a:r>
            <a:r>
              <a:rPr lang="es-ES" baseline="0" dirty="0"/>
              <a:t> </a:t>
            </a:r>
            <a:r>
              <a:rPr lang="es-ES" baseline="0" dirty="0" err="1"/>
              <a:t>this</a:t>
            </a:r>
            <a:r>
              <a:rPr lang="es-ES" baseline="0" dirty="0"/>
              <a:t>?</a:t>
            </a:r>
          </a:p>
          <a:p>
            <a:r>
              <a:rPr lang="es-ES" baseline="0" dirty="0" err="1"/>
              <a:t>What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purpose</a:t>
            </a:r>
            <a:r>
              <a:rPr lang="es-ES" baseline="0" dirty="0"/>
              <a:t> of </a:t>
            </a:r>
            <a:r>
              <a:rPr lang="es-ES" baseline="0" dirty="0" err="1"/>
              <a:t>this</a:t>
            </a:r>
            <a:r>
              <a:rPr lang="es-ES" baseline="0" dirty="0"/>
              <a:t> </a:t>
            </a:r>
            <a:r>
              <a:rPr lang="es-ES" baseline="0" dirty="0" err="1"/>
              <a:t>Thesis</a:t>
            </a:r>
            <a:r>
              <a:rPr lang="es-ES" baseline="0" dirty="0"/>
              <a:t>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30207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01087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09620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5611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Most</a:t>
            </a:r>
            <a:r>
              <a:rPr lang="es-ES" dirty="0"/>
              <a:t> </a:t>
            </a:r>
            <a:r>
              <a:rPr lang="es-ES" dirty="0" err="1"/>
              <a:t>important</a:t>
            </a:r>
            <a:r>
              <a:rPr lang="es-ES" dirty="0"/>
              <a:t> </a:t>
            </a:r>
            <a:r>
              <a:rPr lang="es-ES" dirty="0" err="1"/>
              <a:t>issue</a:t>
            </a:r>
            <a:r>
              <a:rPr lang="es-ES" baseline="0" dirty="0"/>
              <a:t> in </a:t>
            </a:r>
            <a:r>
              <a:rPr lang="es-ES" baseline="0" dirty="0" err="1"/>
              <a:t>aerospace</a:t>
            </a:r>
            <a:r>
              <a:rPr lang="es-ES" baseline="0" dirty="0"/>
              <a:t> </a:t>
            </a:r>
            <a:r>
              <a:rPr lang="es-ES" baseline="0" dirty="0" err="1"/>
              <a:t>industry</a:t>
            </a:r>
            <a:endParaRPr lang="es-ES" baseline="0" dirty="0"/>
          </a:p>
          <a:p>
            <a:r>
              <a:rPr lang="es-ES" baseline="0" dirty="0" err="1"/>
              <a:t>UAVs</a:t>
            </a:r>
            <a:r>
              <a:rPr lang="es-ES" baseline="0" dirty="0"/>
              <a:t> can be </a:t>
            </a:r>
            <a:r>
              <a:rPr lang="es-ES" baseline="0" dirty="0" err="1"/>
              <a:t>considered</a:t>
            </a:r>
            <a:r>
              <a:rPr lang="es-ES" baseline="0" dirty="0"/>
              <a:t> </a:t>
            </a:r>
            <a:r>
              <a:rPr lang="es-ES" baseline="0" dirty="0" err="1"/>
              <a:t>part</a:t>
            </a:r>
            <a:r>
              <a:rPr lang="es-ES" baseline="0" dirty="0"/>
              <a:t> of </a:t>
            </a:r>
            <a:r>
              <a:rPr lang="es-ES" baseline="0" dirty="0" err="1"/>
              <a:t>aerospace</a:t>
            </a:r>
            <a:r>
              <a:rPr lang="es-ES" baseline="0" dirty="0"/>
              <a:t> </a:t>
            </a:r>
            <a:r>
              <a:rPr lang="es-ES" baseline="0" dirty="0" err="1"/>
              <a:t>industry</a:t>
            </a:r>
            <a:r>
              <a:rPr lang="es-ES" baseline="0" dirty="0"/>
              <a:t>, </a:t>
            </a:r>
            <a:r>
              <a:rPr lang="es-ES" baseline="0" dirty="0" err="1"/>
              <a:t>but</a:t>
            </a:r>
            <a:r>
              <a:rPr lang="es-ES" baseline="0" dirty="0"/>
              <a:t> </a:t>
            </a:r>
            <a:r>
              <a:rPr lang="es-ES" baseline="0" dirty="0" err="1"/>
              <a:t>not</a:t>
            </a:r>
            <a:r>
              <a:rPr lang="es-ES" baseline="0" dirty="0"/>
              <a:t> so </a:t>
            </a:r>
            <a:r>
              <a:rPr lang="es-ES" baseline="0" dirty="0" err="1"/>
              <a:t>safe</a:t>
            </a:r>
            <a:endParaRPr lang="es-ES" baseline="0" dirty="0"/>
          </a:p>
          <a:p>
            <a:r>
              <a:rPr lang="es-ES" dirty="0" err="1"/>
              <a:t>Disembarking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human </a:t>
            </a:r>
            <a:r>
              <a:rPr lang="es-ES" dirty="0" err="1"/>
              <a:t>eliminates</a:t>
            </a:r>
            <a:r>
              <a:rPr lang="es-ES" baseline="0" dirty="0"/>
              <a:t> </a:t>
            </a:r>
            <a:r>
              <a:rPr lang="es-ES" baseline="0" dirty="0" err="1"/>
              <a:t>intuitive</a:t>
            </a:r>
            <a:r>
              <a:rPr lang="es-ES" baseline="0" dirty="0"/>
              <a:t> </a:t>
            </a:r>
            <a:r>
              <a:rPr lang="es-ES" baseline="0" dirty="0" err="1"/>
              <a:t>sensing</a:t>
            </a:r>
            <a:r>
              <a:rPr lang="es-ES" baseline="0" dirty="0"/>
              <a:t> (</a:t>
            </a:r>
            <a:r>
              <a:rPr lang="es-ES" baseline="0" dirty="0" err="1"/>
              <a:t>inertial</a:t>
            </a:r>
            <a:r>
              <a:rPr lang="es-ES" baseline="0" dirty="0"/>
              <a:t>, visual, </a:t>
            </a:r>
            <a:r>
              <a:rPr lang="es-ES" baseline="0" dirty="0" err="1"/>
              <a:t>noise</a:t>
            </a:r>
            <a:r>
              <a:rPr lang="es-ES" baseline="0" dirty="0"/>
              <a:t>…)</a:t>
            </a:r>
          </a:p>
          <a:p>
            <a:r>
              <a:rPr lang="es-ES" baseline="0" dirty="0" err="1"/>
              <a:t>Sensing</a:t>
            </a:r>
            <a:r>
              <a:rPr lang="es-ES" baseline="0" dirty="0"/>
              <a:t> has to be done </a:t>
            </a:r>
            <a:r>
              <a:rPr lang="es-ES" baseline="0" dirty="0" err="1"/>
              <a:t>by</a:t>
            </a:r>
            <a:r>
              <a:rPr lang="es-ES" baseline="0" dirty="0"/>
              <a:t> </a:t>
            </a:r>
            <a:r>
              <a:rPr lang="es-ES" baseline="0" dirty="0" err="1"/>
              <a:t>sensors</a:t>
            </a:r>
            <a:r>
              <a:rPr lang="es-ES" baseline="0" dirty="0"/>
              <a:t> and </a:t>
            </a:r>
            <a:r>
              <a:rPr lang="es-ES" baseline="0" dirty="0" err="1"/>
              <a:t>interpreted</a:t>
            </a:r>
            <a:r>
              <a:rPr lang="es-ES" baseline="0" dirty="0"/>
              <a:t> </a:t>
            </a:r>
            <a:r>
              <a:rPr lang="es-ES" baseline="0" dirty="0" err="1"/>
              <a:t>by</a:t>
            </a:r>
            <a:r>
              <a:rPr lang="es-ES" baseline="0" dirty="0"/>
              <a:t> </a:t>
            </a:r>
            <a:r>
              <a:rPr lang="es-ES" baseline="0" dirty="0" err="1"/>
              <a:t>computers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safe</a:t>
            </a:r>
            <a:r>
              <a:rPr lang="es-ES" baseline="0" dirty="0"/>
              <a:t> </a:t>
            </a:r>
            <a:r>
              <a:rPr lang="es-ES" baseline="0" dirty="0" err="1"/>
              <a:t>autonomous</a:t>
            </a:r>
            <a:r>
              <a:rPr lang="es-ES" baseline="0" dirty="0"/>
              <a:t> </a:t>
            </a:r>
            <a:r>
              <a:rPr lang="es-ES" baseline="0" dirty="0" err="1"/>
              <a:t>flight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6471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OCAS</a:t>
            </a:r>
            <a:r>
              <a:rPr lang="es-ES" baseline="0" dirty="0"/>
              <a:t> (</a:t>
            </a:r>
            <a:r>
              <a:rPr lang="es-ES" baseline="0" dirty="0" err="1"/>
              <a:t>similarly</a:t>
            </a:r>
            <a:r>
              <a:rPr lang="es-ES" baseline="0" dirty="0"/>
              <a:t> to TCAS in </a:t>
            </a:r>
            <a:r>
              <a:rPr lang="es-ES" baseline="0" dirty="0" err="1"/>
              <a:t>commercial</a:t>
            </a:r>
            <a:r>
              <a:rPr lang="es-ES" baseline="0" dirty="0"/>
              <a:t> </a:t>
            </a:r>
            <a:r>
              <a:rPr lang="es-ES" baseline="0" dirty="0" err="1"/>
              <a:t>aircraft</a:t>
            </a:r>
            <a:r>
              <a:rPr lang="es-ES" baseline="0" dirty="0"/>
              <a:t>) tries to </a:t>
            </a:r>
            <a:r>
              <a:rPr lang="es-ES" baseline="0" dirty="0" err="1"/>
              <a:t>eliminate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posibility</a:t>
            </a:r>
            <a:r>
              <a:rPr lang="es-ES" baseline="0" dirty="0"/>
              <a:t> of a </a:t>
            </a:r>
            <a:r>
              <a:rPr lang="es-ES" baseline="0" dirty="0" err="1"/>
              <a:t>physical</a:t>
            </a:r>
            <a:r>
              <a:rPr lang="es-ES" baseline="0" dirty="0"/>
              <a:t> </a:t>
            </a:r>
            <a:r>
              <a:rPr lang="es-ES" baseline="0" dirty="0" err="1"/>
              <a:t>collision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UAV </a:t>
            </a:r>
            <a:r>
              <a:rPr lang="es-ES" baseline="0" dirty="0" err="1"/>
              <a:t>with</a:t>
            </a:r>
            <a:r>
              <a:rPr lang="es-ES" baseline="0" dirty="0"/>
              <a:t> </a:t>
            </a:r>
            <a:r>
              <a:rPr lang="es-ES" baseline="0" dirty="0" err="1"/>
              <a:t>its</a:t>
            </a:r>
            <a:r>
              <a:rPr lang="es-ES" baseline="0" dirty="0"/>
              <a:t> </a:t>
            </a:r>
            <a:r>
              <a:rPr lang="es-ES" baseline="0" dirty="0" err="1"/>
              <a:t>surroundings</a:t>
            </a:r>
            <a:endParaRPr lang="es-ES" baseline="0" dirty="0"/>
          </a:p>
          <a:p>
            <a:r>
              <a:rPr lang="es-ES" baseline="0" dirty="0"/>
              <a:t>OCAS </a:t>
            </a:r>
            <a:r>
              <a:rPr lang="es-ES" baseline="0" dirty="0" err="1"/>
              <a:t>operates</a:t>
            </a:r>
            <a:r>
              <a:rPr lang="es-ES" baseline="0" dirty="0"/>
              <a:t> as </a:t>
            </a:r>
            <a:r>
              <a:rPr lang="es-ES" baseline="0" dirty="0" err="1"/>
              <a:t>intermediate</a:t>
            </a:r>
            <a:r>
              <a:rPr lang="es-ES" baseline="0" dirty="0"/>
              <a:t> </a:t>
            </a:r>
            <a:r>
              <a:rPr lang="es-ES" baseline="0" dirty="0" err="1"/>
              <a:t>functional</a:t>
            </a:r>
            <a:r>
              <a:rPr lang="es-ES" baseline="0" dirty="0"/>
              <a:t> </a:t>
            </a:r>
            <a:r>
              <a:rPr lang="es-ES" baseline="0" dirty="0" err="1"/>
              <a:t>layer</a:t>
            </a:r>
            <a:r>
              <a:rPr lang="es-ES" baseline="0" dirty="0"/>
              <a:t> </a:t>
            </a:r>
            <a:r>
              <a:rPr lang="es-ES" baseline="0" dirty="0" err="1"/>
              <a:t>between</a:t>
            </a:r>
            <a:r>
              <a:rPr lang="es-ES" baseline="0" dirty="0"/>
              <a:t> </a:t>
            </a:r>
            <a:r>
              <a:rPr lang="es-ES" baseline="0" dirty="0" err="1"/>
              <a:t>operator</a:t>
            </a:r>
            <a:r>
              <a:rPr lang="es-ES" baseline="0" dirty="0"/>
              <a:t> and UAV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6475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Why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it</a:t>
            </a:r>
            <a:r>
              <a:rPr lang="es-ES" baseline="0" dirty="0"/>
              <a:t> </a:t>
            </a:r>
            <a:r>
              <a:rPr lang="es-ES" baseline="0" dirty="0" err="1"/>
              <a:t>important</a:t>
            </a:r>
            <a:r>
              <a:rPr lang="es-ES" baseline="0" dirty="0"/>
              <a:t> to </a:t>
            </a:r>
            <a:r>
              <a:rPr lang="es-ES" baseline="0" dirty="0" err="1"/>
              <a:t>have</a:t>
            </a:r>
            <a:r>
              <a:rPr lang="es-ES" baseline="0" dirty="0"/>
              <a:t> a </a:t>
            </a:r>
            <a:r>
              <a:rPr lang="es-ES" b="1" baseline="0" dirty="0" err="1"/>
              <a:t>reliable</a:t>
            </a:r>
            <a:r>
              <a:rPr lang="es-ES" baseline="0" dirty="0"/>
              <a:t> </a:t>
            </a:r>
            <a:r>
              <a:rPr lang="es-ES" baseline="0" dirty="0" err="1"/>
              <a:t>Obstacle</a:t>
            </a:r>
            <a:r>
              <a:rPr lang="es-ES" baseline="0" dirty="0"/>
              <a:t> </a:t>
            </a:r>
            <a:r>
              <a:rPr lang="es-ES" baseline="0" dirty="0" err="1"/>
              <a:t>Collision</a:t>
            </a:r>
            <a:r>
              <a:rPr lang="es-ES" baseline="0" dirty="0"/>
              <a:t> </a:t>
            </a:r>
            <a:r>
              <a:rPr lang="es-ES" baseline="0" dirty="0" err="1"/>
              <a:t>Avoidance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?</a:t>
            </a:r>
          </a:p>
          <a:p>
            <a:r>
              <a:rPr lang="es-ES" baseline="0" dirty="0"/>
              <a:t>DJI </a:t>
            </a:r>
            <a:r>
              <a:rPr lang="es-ES" baseline="0" dirty="0" err="1"/>
              <a:t>recently</a:t>
            </a:r>
            <a:r>
              <a:rPr lang="es-ES" baseline="0" dirty="0"/>
              <a:t> (</a:t>
            </a:r>
            <a:r>
              <a:rPr lang="es-ES" baseline="0" dirty="0" err="1"/>
              <a:t>March</a:t>
            </a:r>
            <a:r>
              <a:rPr lang="es-ES" baseline="0" dirty="0"/>
              <a:t> 2016) </a:t>
            </a:r>
            <a:r>
              <a:rPr lang="es-ES" baseline="0" dirty="0" err="1"/>
              <a:t>built</a:t>
            </a:r>
            <a:r>
              <a:rPr lang="es-ES" baseline="0" dirty="0"/>
              <a:t> </a:t>
            </a:r>
            <a:r>
              <a:rPr lang="es-ES" baseline="0" dirty="0" err="1"/>
              <a:t>one</a:t>
            </a:r>
            <a:r>
              <a:rPr lang="es-ES" baseline="0" dirty="0"/>
              <a:t> </a:t>
            </a:r>
            <a:r>
              <a:rPr lang="es-ES" baseline="0" dirty="0" err="1"/>
              <a:t>into</a:t>
            </a:r>
            <a:r>
              <a:rPr lang="es-ES" baseline="0" dirty="0"/>
              <a:t> </a:t>
            </a:r>
            <a:r>
              <a:rPr lang="es-ES" baseline="0" dirty="0" err="1"/>
              <a:t>their</a:t>
            </a:r>
            <a:r>
              <a:rPr lang="es-ES" baseline="0" dirty="0"/>
              <a:t> </a:t>
            </a:r>
            <a:r>
              <a:rPr lang="es-ES" baseline="0" dirty="0" err="1"/>
              <a:t>Phantom</a:t>
            </a:r>
            <a:r>
              <a:rPr lang="es-ES" baseline="0" dirty="0"/>
              <a:t> 4</a:t>
            </a:r>
          </a:p>
          <a:p>
            <a:r>
              <a:rPr lang="es-ES" baseline="0" dirty="0" err="1"/>
              <a:t>Based</a:t>
            </a:r>
            <a:r>
              <a:rPr lang="es-ES" baseline="0" dirty="0"/>
              <a:t> </a:t>
            </a:r>
            <a:r>
              <a:rPr lang="es-ES" baseline="0" dirty="0" err="1"/>
              <a:t>on</a:t>
            </a:r>
            <a:r>
              <a:rPr lang="es-ES" baseline="0" dirty="0"/>
              <a:t> </a:t>
            </a:r>
            <a:r>
              <a:rPr lang="es-ES" baseline="0" dirty="0" err="1"/>
              <a:t>stereoscopic</a:t>
            </a:r>
            <a:r>
              <a:rPr lang="es-ES" baseline="0" dirty="0"/>
              <a:t> cameras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2016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Gizmodo</a:t>
            </a:r>
            <a:r>
              <a:rPr lang="es-ES" baseline="0" dirty="0"/>
              <a:t> </a:t>
            </a:r>
            <a:r>
              <a:rPr lang="es-ES" baseline="0" dirty="0" err="1"/>
              <a:t>journalists</a:t>
            </a:r>
            <a:r>
              <a:rPr lang="es-ES" baseline="0" dirty="0"/>
              <a:t> </a:t>
            </a:r>
            <a:r>
              <a:rPr lang="es-ES" baseline="0" dirty="0" err="1"/>
              <a:t>were</a:t>
            </a:r>
            <a:r>
              <a:rPr lang="es-ES" baseline="0" dirty="0"/>
              <a:t> </a:t>
            </a:r>
            <a:r>
              <a:rPr lang="es-ES" baseline="0" dirty="0" err="1"/>
              <a:t>testing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new </a:t>
            </a:r>
            <a:r>
              <a:rPr lang="es-ES" baseline="0" dirty="0" err="1"/>
              <a:t>features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UAV</a:t>
            </a:r>
          </a:p>
          <a:p>
            <a:r>
              <a:rPr lang="es-ES" baseline="0" dirty="0"/>
              <a:t>In particular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Emergency</a:t>
            </a:r>
            <a:r>
              <a:rPr lang="es-ES" baseline="0" dirty="0"/>
              <a:t> </a:t>
            </a:r>
            <a:r>
              <a:rPr lang="es-ES" baseline="0" dirty="0" err="1"/>
              <a:t>mode</a:t>
            </a:r>
            <a:r>
              <a:rPr lang="es-ES" baseline="0" dirty="0"/>
              <a:t>,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stops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vehicle</a:t>
            </a:r>
            <a:r>
              <a:rPr lang="es-ES" baseline="0" dirty="0"/>
              <a:t> </a:t>
            </a:r>
            <a:r>
              <a:rPr lang="es-ES" baseline="0" dirty="0" err="1"/>
              <a:t>when</a:t>
            </a:r>
            <a:r>
              <a:rPr lang="es-ES" baseline="0" dirty="0"/>
              <a:t> a </a:t>
            </a:r>
            <a:r>
              <a:rPr lang="es-ES" baseline="0" dirty="0" err="1"/>
              <a:t>collision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about</a:t>
            </a:r>
            <a:r>
              <a:rPr lang="es-ES" baseline="0" dirty="0"/>
              <a:t> to </a:t>
            </a:r>
            <a:r>
              <a:rPr lang="es-ES" baseline="0" dirty="0" err="1"/>
              <a:t>happen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20228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However</a:t>
            </a:r>
            <a:r>
              <a:rPr lang="es-ES" baseline="0" dirty="0"/>
              <a:t>, </a:t>
            </a:r>
            <a:r>
              <a:rPr lang="es-ES" baseline="0" dirty="0" err="1"/>
              <a:t>there</a:t>
            </a:r>
            <a:r>
              <a:rPr lang="es-ES" baseline="0" dirty="0"/>
              <a:t> are </a:t>
            </a:r>
            <a:r>
              <a:rPr lang="es-ES" baseline="0" dirty="0" err="1"/>
              <a:t>sometimes</a:t>
            </a:r>
            <a:r>
              <a:rPr lang="es-ES" baseline="0" dirty="0"/>
              <a:t> (Sport </a:t>
            </a:r>
            <a:r>
              <a:rPr lang="es-ES" baseline="0" dirty="0" err="1"/>
              <a:t>mode</a:t>
            </a:r>
            <a:r>
              <a:rPr lang="es-ES" baseline="0" dirty="0"/>
              <a:t>)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Emergency</a:t>
            </a:r>
            <a:r>
              <a:rPr lang="es-ES" baseline="0" dirty="0"/>
              <a:t> </a:t>
            </a:r>
            <a:r>
              <a:rPr lang="es-ES" baseline="0" dirty="0" err="1"/>
              <a:t>mode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deactivated</a:t>
            </a:r>
            <a:endParaRPr lang="es-ES" baseline="0" dirty="0"/>
          </a:p>
          <a:p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journalist</a:t>
            </a:r>
            <a:r>
              <a:rPr lang="es-ES" baseline="0" dirty="0"/>
              <a:t> </a:t>
            </a:r>
            <a:r>
              <a:rPr lang="es-ES" baseline="0" dirty="0" err="1"/>
              <a:t>was</a:t>
            </a:r>
            <a:r>
              <a:rPr lang="es-ES" baseline="0" dirty="0"/>
              <a:t> </a:t>
            </a:r>
            <a:r>
              <a:rPr lang="es-ES" baseline="0" dirty="0" err="1"/>
              <a:t>relying</a:t>
            </a:r>
            <a:r>
              <a:rPr lang="es-ES" baseline="0" dirty="0"/>
              <a:t> </a:t>
            </a:r>
            <a:r>
              <a:rPr lang="es-ES" baseline="0" dirty="0" err="1"/>
              <a:t>on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safety </a:t>
            </a:r>
            <a:r>
              <a:rPr lang="es-ES" baseline="0" dirty="0" err="1"/>
              <a:t>system</a:t>
            </a:r>
            <a:r>
              <a:rPr lang="es-ES" baseline="0" dirty="0"/>
              <a:t> </a:t>
            </a:r>
            <a:r>
              <a:rPr lang="es-ES" baseline="0" dirty="0" err="1"/>
              <a:t>while</a:t>
            </a:r>
            <a:r>
              <a:rPr lang="es-ES" baseline="0" dirty="0"/>
              <a:t> </a:t>
            </a:r>
            <a:r>
              <a:rPr lang="es-ES" baseline="0" dirty="0" err="1"/>
              <a:t>testing</a:t>
            </a:r>
            <a:r>
              <a:rPr lang="es-ES" baseline="0" dirty="0"/>
              <a:t> </a:t>
            </a:r>
            <a:r>
              <a:rPr lang="es-ES" baseline="0" dirty="0" err="1"/>
              <a:t>other</a:t>
            </a:r>
            <a:r>
              <a:rPr lang="es-ES" baseline="0" dirty="0"/>
              <a:t> </a:t>
            </a:r>
            <a:r>
              <a:rPr lang="es-ES" baseline="0" dirty="0" err="1"/>
              <a:t>features</a:t>
            </a:r>
            <a:r>
              <a:rPr lang="es-ES" baseline="0" dirty="0"/>
              <a:t>, and </a:t>
            </a:r>
            <a:r>
              <a:rPr lang="es-ES" baseline="0" dirty="0" err="1"/>
              <a:t>accidentally</a:t>
            </a:r>
            <a:r>
              <a:rPr lang="es-ES" baseline="0" dirty="0"/>
              <a:t> </a:t>
            </a:r>
            <a:r>
              <a:rPr lang="es-ES" baseline="0" dirty="0" err="1"/>
              <a:t>crashed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UAV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533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3951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 err="1"/>
              <a:t>Systems</a:t>
            </a:r>
            <a:r>
              <a:rPr lang="es-ES" baseline="0" dirty="0"/>
              <a:t> </a:t>
            </a:r>
            <a:r>
              <a:rPr lang="es-ES" baseline="0" dirty="0" err="1"/>
              <a:t>Engineering</a:t>
            </a:r>
            <a:r>
              <a:rPr lang="es-ES" baseline="0" dirty="0"/>
              <a:t> </a:t>
            </a:r>
            <a:r>
              <a:rPr lang="es-ES" baseline="0" dirty="0" err="1"/>
              <a:t>provides</a:t>
            </a:r>
            <a:r>
              <a:rPr lang="es-ES" baseline="0" dirty="0"/>
              <a:t> a set of </a:t>
            </a:r>
            <a:r>
              <a:rPr lang="es-ES" baseline="0" dirty="0" err="1"/>
              <a:t>tools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facilitate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systematic</a:t>
            </a:r>
            <a:r>
              <a:rPr lang="es-ES" baseline="0" dirty="0"/>
              <a:t> </a:t>
            </a:r>
            <a:r>
              <a:rPr lang="es-ES" baseline="0" dirty="0" err="1"/>
              <a:t>analysis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needs</a:t>
            </a:r>
            <a:r>
              <a:rPr lang="es-ES" baseline="0" dirty="0"/>
              <a:t> of </a:t>
            </a:r>
            <a:r>
              <a:rPr lang="es-ES" baseline="0" dirty="0" err="1"/>
              <a:t>any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endParaRPr lang="es-ES" baseline="0" dirty="0"/>
          </a:p>
          <a:p>
            <a:r>
              <a:rPr lang="es-ES" baseline="0" dirty="0"/>
              <a:t>INCOSE = </a:t>
            </a:r>
            <a:r>
              <a:rPr lang="es-ES" baseline="0" dirty="0" err="1"/>
              <a:t>INternational</a:t>
            </a:r>
            <a:r>
              <a:rPr lang="es-ES" baseline="0" dirty="0"/>
              <a:t> </a:t>
            </a:r>
            <a:r>
              <a:rPr lang="es-ES" baseline="0" dirty="0" err="1"/>
              <a:t>COuncil</a:t>
            </a:r>
            <a:r>
              <a:rPr lang="es-ES" baseline="0" dirty="0"/>
              <a:t> of </a:t>
            </a:r>
            <a:r>
              <a:rPr lang="es-ES" baseline="0" dirty="0" err="1"/>
              <a:t>Systems</a:t>
            </a:r>
            <a:r>
              <a:rPr lang="es-ES" baseline="0" dirty="0"/>
              <a:t> </a:t>
            </a:r>
            <a:r>
              <a:rPr lang="es-ES" baseline="0" dirty="0" err="1"/>
              <a:t>Engineering</a:t>
            </a:r>
            <a:endParaRPr lang="es-ES" baseline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BB615-D974-40BA-A519-CF5C0E76F44A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1597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8C6A3-A2A9-4254-80C6-3262B69676EB}" type="datetime1">
              <a:rPr lang="es-ES" smtClean="0"/>
              <a:t>18/09/2016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0893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EC30-9457-4579-AC26-A2C48AA511FE}" type="datetime1">
              <a:rPr lang="es-ES" smtClean="0"/>
              <a:t>18/09/2016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686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C41E-494A-43F5-B6A1-C4C12CEDFCFC}" type="datetime1">
              <a:rPr lang="es-ES" smtClean="0"/>
              <a:t>18/09/2016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1787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6320-0F52-4256-A1ED-6EAC973E2DD7}" type="datetime1">
              <a:rPr lang="es-ES" smtClean="0"/>
              <a:t>18/09/2016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6474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9DB9-3E31-4657-8498-F8F556F19E01}" type="datetime1">
              <a:rPr lang="es-ES" smtClean="0"/>
              <a:t>18/09/2016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5852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6F459-D9BA-4973-8AE4-C0251CAF37CE}" type="datetime1">
              <a:rPr lang="es-ES" smtClean="0"/>
              <a:t>18/09/2016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8589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57C7-B118-4A06-8681-3668C098DDB5}" type="datetime1">
              <a:rPr lang="es-ES" smtClean="0"/>
              <a:t>18/09/2016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8247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08F07-03F9-48B9-8D63-BF198B154ECB}" type="datetime1">
              <a:rPr lang="es-ES" smtClean="0"/>
              <a:t>18/09/2016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3345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59D2-D0E2-4EF6-A936-2DB43E4F815D}" type="datetime1">
              <a:rPr lang="es-ES" smtClean="0"/>
              <a:t>18/09/2016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6355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3F737-3FFD-435D-9DEB-B58F43D946D0}" type="datetime1">
              <a:rPr lang="es-ES" smtClean="0"/>
              <a:t>18/09/2016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893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B0BB-3E2A-4BB5-8172-D8104E7743F4}" type="datetime1">
              <a:rPr lang="es-ES" smtClean="0"/>
              <a:t>18/09/2016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4685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9B7A5-67BE-4842-9DB5-7D9D734F1B11}" type="datetime1">
              <a:rPr lang="es-ES" smtClean="0"/>
              <a:t>18/09/2016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59CA0-AF06-41C1-B7CD-35875CAD557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4608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/>
          <p:cNvSpPr txBox="1"/>
          <p:nvPr/>
        </p:nvSpPr>
        <p:spPr>
          <a:xfrm>
            <a:off x="963682" y="980663"/>
            <a:ext cx="721663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UAV Planning, Autonomous Tracking, and Obstacle Identification and Avoidance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5976730" y="5552662"/>
            <a:ext cx="2654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Álvaro Melgosa Pascual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61" y="5461001"/>
            <a:ext cx="1771881" cy="549894"/>
          </a:xfrm>
          <a:prstGeom prst="rect">
            <a:avLst/>
          </a:prstGeom>
        </p:spPr>
      </p:pic>
      <p:sp>
        <p:nvSpPr>
          <p:cNvPr id="12" name="Marcador de número de diapositiva 5"/>
          <p:cNvSpPr txBox="1">
            <a:spLocks/>
          </p:cNvSpPr>
          <p:nvPr/>
        </p:nvSpPr>
        <p:spPr>
          <a:xfrm>
            <a:off x="261233" y="6329847"/>
            <a:ext cx="4070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</a:t>
            </a:fld>
            <a:endParaRPr lang="es-E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893943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10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Result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20798" y="1613185"/>
            <a:ext cx="7586133" cy="4328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system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that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E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Reliable</a:t>
            </a:r>
            <a:endParaRPr lang="es-ES" sz="3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Modular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Expandable</a:t>
            </a:r>
            <a:endParaRPr lang="es-ES" sz="3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Open</a:t>
            </a:r>
          </a:p>
        </p:txBody>
      </p:sp>
      <p:sp>
        <p:nvSpPr>
          <p:cNvPr id="10" name="CuadroTexto 9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933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rgbClr val="007B7B"/>
                </a:solidFill>
              </a:rPr>
              <a:pPr algn="ctr"/>
              <a:t>11</a:t>
            </a:fld>
            <a:endParaRPr lang="es-ES" sz="1600" b="1" dirty="0">
              <a:solidFill>
                <a:srgbClr val="007B7B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194294" y="1536174"/>
            <a:ext cx="9562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6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1.</a:t>
            </a:r>
            <a:r>
              <a:rPr lang="es-ES" sz="8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05"/>
          <a:stretch/>
        </p:blipFill>
        <p:spPr>
          <a:xfrm>
            <a:off x="188176" y="146844"/>
            <a:ext cx="550774" cy="555048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 rot="16200000">
            <a:off x="-415795" y="3167390"/>
            <a:ext cx="17611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cap="small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Outline</a:t>
            </a:r>
            <a:endParaRPr lang="es-ES" sz="2800" cap="small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194298" y="2755372"/>
            <a:ext cx="9562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6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2.</a:t>
            </a:r>
            <a:r>
              <a:rPr lang="es-ES" sz="8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1194292" y="3974574"/>
            <a:ext cx="9562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6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3.</a:t>
            </a:r>
            <a:r>
              <a:rPr lang="es-ES" sz="8000" cap="sm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1939360" y="1536177"/>
            <a:ext cx="69845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1939366" y="2755374"/>
            <a:ext cx="6984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CuadroTexto 13"/>
          <p:cNvSpPr txBox="1"/>
          <p:nvPr/>
        </p:nvSpPr>
        <p:spPr>
          <a:xfrm>
            <a:off x="1939358" y="3974574"/>
            <a:ext cx="69845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Testing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255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12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5985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50"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13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 rot="16200000">
            <a:off x="-191596" y="1940171"/>
            <a:ext cx="1312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906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rgbClr val="007B7B"/>
                </a:solidFill>
              </a:rPr>
              <a:pPr algn="ctr"/>
              <a:t>14</a:t>
            </a:fld>
            <a:endParaRPr lang="es-ES" sz="1600" b="1" dirty="0">
              <a:solidFill>
                <a:srgbClr val="007B7B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05"/>
          <a:stretch/>
        </p:blipFill>
        <p:spPr>
          <a:xfrm>
            <a:off x="188176" y="146844"/>
            <a:ext cx="550774" cy="555048"/>
          </a:xfrm>
          <a:prstGeom prst="rect">
            <a:avLst/>
          </a:prstGeom>
        </p:spPr>
      </p:pic>
      <p:sp>
        <p:nvSpPr>
          <p:cNvPr id="13" name="CuadroTexto 12"/>
          <p:cNvSpPr txBox="1"/>
          <p:nvPr/>
        </p:nvSpPr>
        <p:spPr>
          <a:xfrm>
            <a:off x="1136206" y="2767280"/>
            <a:ext cx="6984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001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15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2706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50">
        <p159:morph option="byObject"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16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 rot="16200000">
            <a:off x="-822450" y="3167390"/>
            <a:ext cx="2574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06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rgbClr val="007B7B"/>
                </a:solidFill>
              </a:rPr>
              <a:pPr algn="ctr"/>
              <a:t>17</a:t>
            </a:fld>
            <a:endParaRPr lang="es-ES" sz="1600" b="1" dirty="0">
              <a:solidFill>
                <a:srgbClr val="007B7B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05"/>
          <a:stretch/>
        </p:blipFill>
        <p:spPr>
          <a:xfrm>
            <a:off x="188176" y="146844"/>
            <a:ext cx="550774" cy="555048"/>
          </a:xfrm>
          <a:prstGeom prst="rect">
            <a:avLst/>
          </a:prstGeom>
        </p:spPr>
      </p:pic>
      <p:sp>
        <p:nvSpPr>
          <p:cNvPr id="13" name="CuadroTexto 12"/>
          <p:cNvSpPr txBox="1"/>
          <p:nvPr/>
        </p:nvSpPr>
        <p:spPr>
          <a:xfrm>
            <a:off x="1474872" y="2767280"/>
            <a:ext cx="6984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Testing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616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18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 rot="16200000">
            <a:off x="-314727" y="4281419"/>
            <a:ext cx="1533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Testing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6479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50"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19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 rot="16200000">
            <a:off x="-314727" y="4281419"/>
            <a:ext cx="1533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Testing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248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rgbClr val="007B7B"/>
                </a:solidFill>
              </a:rPr>
              <a:pPr algn="ctr"/>
              <a:t>2</a:t>
            </a:fld>
            <a:endParaRPr lang="es-ES" sz="1600" b="1" dirty="0">
              <a:solidFill>
                <a:srgbClr val="007B7B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422400" y="2644170"/>
            <a:ext cx="72305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6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96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05"/>
          <a:stretch/>
        </p:blipFill>
        <p:spPr>
          <a:xfrm>
            <a:off x="188176" y="146844"/>
            <a:ext cx="550774" cy="55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668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rgbClr val="007B7B"/>
                </a:solidFill>
              </a:rPr>
              <a:pPr algn="ctr"/>
              <a:t>20</a:t>
            </a:fld>
            <a:endParaRPr lang="es-ES" sz="1600" b="1" dirty="0">
              <a:solidFill>
                <a:srgbClr val="007B7B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05"/>
          <a:stretch/>
        </p:blipFill>
        <p:spPr>
          <a:xfrm>
            <a:off x="188176" y="146844"/>
            <a:ext cx="550774" cy="555048"/>
          </a:xfrm>
          <a:prstGeom prst="rect">
            <a:avLst/>
          </a:prstGeom>
        </p:spPr>
      </p:pic>
      <p:sp>
        <p:nvSpPr>
          <p:cNvPr id="13" name="CuadroTexto 12"/>
          <p:cNvSpPr txBox="1"/>
          <p:nvPr/>
        </p:nvSpPr>
        <p:spPr>
          <a:xfrm>
            <a:off x="1474872" y="2767280"/>
            <a:ext cx="6984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80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Conclusions</a:t>
            </a:r>
            <a:endParaRPr lang="es-ES" sz="80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984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21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 rot="16200000">
            <a:off x="-674674" y="4806353"/>
            <a:ext cx="2278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Conclusions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1527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50">
        <p159:morph option="byObject"/>
      </p:transition>
    </mc:Choice>
    <mc:Fallback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22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 rot="16200000">
            <a:off x="-674674" y="4806353"/>
            <a:ext cx="2278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70000"/>
              <a:tabLst>
                <a:tab pos="540000" algn="l"/>
              </a:tabLst>
            </a:pPr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Conclusions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402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3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600491" y="1526570"/>
            <a:ext cx="65613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Safety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55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4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752889" y="1526570"/>
            <a:ext cx="6561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72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Safety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1481957" y="1526573"/>
            <a:ext cx="41568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2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Improved</a:t>
            </a:r>
            <a:endParaRPr lang="es-ES" sz="7200" dirty="0">
              <a:solidFill>
                <a:srgbClr val="007B7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481957" y="3429000"/>
            <a:ext cx="60539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OCAS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15" name="CuadroTexto 14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7651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5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61445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Example</a:t>
            </a:r>
            <a:r>
              <a:rPr lang="es-ES" sz="6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lang="es-ES" sz="54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DJI </a:t>
            </a:r>
            <a:r>
              <a:rPr lang="es-ES" sz="4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Phantom</a:t>
            </a:r>
            <a:r>
              <a:rPr lang="es-E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4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535" y="2099730"/>
            <a:ext cx="7620000" cy="381000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6604000" y="5725064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Source</a:t>
            </a:r>
            <a:r>
              <a:rPr lang="es-ES" dirty="0"/>
              <a:t>: dji.com</a:t>
            </a:r>
          </a:p>
        </p:txBody>
      </p:sp>
      <p:sp>
        <p:nvSpPr>
          <p:cNvPr id="11" name="CuadroTexto 10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331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6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Regular </a:t>
            </a:r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operation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Gizmodo avoi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4532" y="1735662"/>
            <a:ext cx="7823201" cy="4400551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6722534" y="6136213"/>
            <a:ext cx="2184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Source</a:t>
            </a:r>
            <a:r>
              <a:rPr lang="es-ES" dirty="0"/>
              <a:t>: gizmodo.com</a:t>
            </a:r>
          </a:p>
        </p:txBody>
      </p:sp>
      <p:sp>
        <p:nvSpPr>
          <p:cNvPr id="12" name="CuadroTexto 11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928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7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Faulty</a:t>
            </a:r>
            <a:r>
              <a:rPr lang="es-ES" sz="6000" dirty="0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operation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Gizmodo cras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4532" y="1735662"/>
            <a:ext cx="7823202" cy="4400551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6722534" y="6136213"/>
            <a:ext cx="2184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Source</a:t>
            </a:r>
            <a:r>
              <a:rPr lang="es-ES" dirty="0"/>
              <a:t>: gizmodo.com</a:t>
            </a:r>
          </a:p>
        </p:txBody>
      </p:sp>
      <p:sp>
        <p:nvSpPr>
          <p:cNvPr id="12" name="CuadroTexto 11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36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8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Objectives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320798" y="2188920"/>
            <a:ext cx="7586134" cy="29552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OCAS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Integrate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within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existing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UAVs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Build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working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prototype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Demonstrate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that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safety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improved</a:t>
            </a:r>
            <a:endParaRPr lang="es-ES" sz="32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906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933061" cy="6858000"/>
          </a:xfrm>
          <a:prstGeom prst="rect">
            <a:avLst/>
          </a:prstGeom>
          <a:solidFill>
            <a:srgbClr val="007B7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61233" y="6329847"/>
            <a:ext cx="407045" cy="365125"/>
          </a:xfrm>
        </p:spPr>
        <p:txBody>
          <a:bodyPr/>
          <a:lstStyle/>
          <a:p>
            <a:pPr algn="ctr"/>
            <a:fld id="{63E59CA0-AF06-41C1-B7CD-35875CAD5575}" type="slidenum">
              <a:rPr lang="es-ES" sz="1600" b="1" smtClean="0">
                <a:solidFill>
                  <a:schemeClr val="bg1"/>
                </a:solidFill>
              </a:rPr>
              <a:pPr algn="ctr"/>
              <a:t>9</a:t>
            </a:fld>
            <a:endParaRPr lang="es-ES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50"/>
          <a:stretch/>
        </p:blipFill>
        <p:spPr>
          <a:xfrm>
            <a:off x="190559" y="149226"/>
            <a:ext cx="548392" cy="54989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320799" y="445125"/>
            <a:ext cx="7586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rgbClr val="007B7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Methodology</a:t>
            </a:r>
            <a:endParaRPr lang="es-ES" sz="4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54" b="26022"/>
          <a:stretch/>
        </p:blipFill>
        <p:spPr>
          <a:xfrm>
            <a:off x="1320797" y="2048933"/>
            <a:ext cx="7300582" cy="2035201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1320797" y="4727915"/>
            <a:ext cx="7300582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000" b="1" i="1" dirty="0" err="1">
                <a:latin typeface="Segoe UI" panose="020B0502040204020203" pitchFamily="34" charset="0"/>
                <a:cs typeface="Segoe UI" panose="020B0502040204020203" pitchFamily="34" charset="0"/>
              </a:rPr>
              <a:t>Systems</a:t>
            </a:r>
            <a:r>
              <a:rPr lang="es-ES" sz="2000" b="1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b="1" i="1" dirty="0" err="1">
                <a:latin typeface="Segoe UI" panose="020B0502040204020203" pitchFamily="34" charset="0"/>
                <a:cs typeface="Segoe UI" panose="020B0502040204020203" pitchFamily="34" charset="0"/>
              </a:rPr>
              <a:t>Engineering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collects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organises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all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information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needed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to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understand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whole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problem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, explores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it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from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all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angles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, and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then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finds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most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appropriate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system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solution</a:t>
            </a:r>
            <a:r>
              <a:rPr lang="es-E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r">
              <a:lnSpc>
                <a:spcPct val="200000"/>
              </a:lnSpc>
            </a:pP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Richard </a:t>
            </a:r>
            <a:r>
              <a:rPr lang="es-ES" sz="1600" dirty="0" err="1">
                <a:latin typeface="Segoe UI" panose="020B0502040204020203" pitchFamily="34" charset="0"/>
                <a:cs typeface="Segoe UI" panose="020B0502040204020203" pitchFamily="34" charset="0"/>
              </a:rPr>
              <a:t>Beasley</a:t>
            </a: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s-ES" sz="1600" dirty="0" err="1">
                <a:latin typeface="Segoe UI" panose="020B0502040204020203" pitchFamily="34" charset="0"/>
                <a:cs typeface="Segoe UI" panose="020B0502040204020203" pitchFamily="34" charset="0"/>
              </a:rPr>
              <a:t>president</a:t>
            </a:r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 of INCOSE UK, 2015</a:t>
            </a:r>
          </a:p>
        </p:txBody>
      </p:sp>
      <p:sp>
        <p:nvSpPr>
          <p:cNvPr id="13" name="CuadroTexto 12"/>
          <p:cNvSpPr txBox="1"/>
          <p:nvPr/>
        </p:nvSpPr>
        <p:spPr>
          <a:xfrm rot="16200000">
            <a:off x="-511517" y="1563008"/>
            <a:ext cx="195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cap="smal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Motivation</a:t>
            </a:r>
            <a:endParaRPr lang="es-ES" sz="2800" cap="smal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9953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385</TotalTime>
  <Words>436</Words>
  <Application>Microsoft Office PowerPoint</Application>
  <PresentationFormat>Presentación en pantalla (4:3)</PresentationFormat>
  <Paragraphs>118</Paragraphs>
  <Slides>22</Slides>
  <Notes>22</Notes>
  <HiddenSlides>0</HiddenSlides>
  <MMClips>2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Segoe UI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Alvaro Melgosa Pascual</dc:creator>
  <cp:lastModifiedBy>Alvaro Melgosa Pascual</cp:lastModifiedBy>
  <cp:revision>37</cp:revision>
  <dcterms:created xsi:type="dcterms:W3CDTF">2016-09-11T09:33:42Z</dcterms:created>
  <dcterms:modified xsi:type="dcterms:W3CDTF">2016-09-18T12:44:33Z</dcterms:modified>
</cp:coreProperties>
</file>

<file path=docProps/thumbnail.jpeg>
</file>